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  <p:sldId id="257" r:id="rId3"/>
    <p:sldId id="272" r:id="rId4"/>
    <p:sldId id="268" r:id="rId5"/>
    <p:sldId id="258" r:id="rId6"/>
    <p:sldId id="264" r:id="rId7"/>
    <p:sldId id="269" r:id="rId8"/>
    <p:sldId id="260" r:id="rId9"/>
    <p:sldId id="263" r:id="rId10"/>
    <p:sldId id="270" r:id="rId11"/>
    <p:sldId id="266" r:id="rId12"/>
    <p:sldId id="262" r:id="rId13"/>
    <p:sldId id="271" r:id="rId14"/>
    <p:sldId id="265" r:id="rId15"/>
    <p:sldId id="261" r:id="rId16"/>
    <p:sldId id="259" r:id="rId17"/>
    <p:sldId id="273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00"/>
    <a:srgbClr val="00CC00"/>
    <a:srgbClr val="008000"/>
    <a:srgbClr val="FF99FF"/>
    <a:srgbClr val="FF66CC"/>
    <a:srgbClr val="171AA9"/>
    <a:srgbClr val="9D238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9" d="100"/>
          <a:sy n="59" d="100"/>
        </p:scale>
        <p:origin x="-1003" y="4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EE30E-3448-4E28-A0DE-3B63565A6DD2}" type="datetimeFigureOut">
              <a:rPr lang="ru-RU" smtClean="0"/>
              <a:pPr/>
              <a:t>13.04.2020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9A691-61DC-4BBA-B9EC-F0F7F21BABC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EE30E-3448-4E28-A0DE-3B63565A6DD2}" type="datetimeFigureOut">
              <a:rPr lang="ru-RU" smtClean="0"/>
              <a:pPr/>
              <a:t>13.04.2020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9A691-61DC-4BBA-B9EC-F0F7F21BABC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EE30E-3448-4E28-A0DE-3B63565A6DD2}" type="datetimeFigureOut">
              <a:rPr lang="ru-RU" smtClean="0"/>
              <a:pPr/>
              <a:t>13.04.2020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9A691-61DC-4BBA-B9EC-F0F7F21BABC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EE30E-3448-4E28-A0DE-3B63565A6DD2}" type="datetimeFigureOut">
              <a:rPr lang="ru-RU" smtClean="0"/>
              <a:pPr/>
              <a:t>13.04.2020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9A691-61DC-4BBA-B9EC-F0F7F21BABC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EE30E-3448-4E28-A0DE-3B63565A6DD2}" type="datetimeFigureOut">
              <a:rPr lang="ru-RU" smtClean="0"/>
              <a:pPr/>
              <a:t>13.04.2020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9A691-61DC-4BBA-B9EC-F0F7F21BABC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EE30E-3448-4E28-A0DE-3B63565A6DD2}" type="datetimeFigureOut">
              <a:rPr lang="ru-RU" smtClean="0"/>
              <a:pPr/>
              <a:t>13.04.2020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9A691-61DC-4BBA-B9EC-F0F7F21BABC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EE30E-3448-4E28-A0DE-3B63565A6DD2}" type="datetimeFigureOut">
              <a:rPr lang="ru-RU" smtClean="0"/>
              <a:pPr/>
              <a:t>13.04.2020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9A691-61DC-4BBA-B9EC-F0F7F21BABC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EE30E-3448-4E28-A0DE-3B63565A6DD2}" type="datetimeFigureOut">
              <a:rPr lang="ru-RU" smtClean="0"/>
              <a:pPr/>
              <a:t>13.04.2020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9A691-61DC-4BBA-B9EC-F0F7F21BABC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EE30E-3448-4E28-A0DE-3B63565A6DD2}" type="datetimeFigureOut">
              <a:rPr lang="ru-RU" smtClean="0"/>
              <a:pPr/>
              <a:t>13.04.2020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9A691-61DC-4BBA-B9EC-F0F7F21BABC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EE30E-3448-4E28-A0DE-3B63565A6DD2}" type="datetimeFigureOut">
              <a:rPr lang="ru-RU" smtClean="0"/>
              <a:pPr/>
              <a:t>13.04.2020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9A691-61DC-4BBA-B9EC-F0F7F21BABC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EE30E-3448-4E28-A0DE-3B63565A6DD2}" type="datetimeFigureOut">
              <a:rPr lang="ru-RU" smtClean="0"/>
              <a:pPr/>
              <a:t>13.04.2020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9A691-61DC-4BBA-B9EC-F0F7F21BABC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0EE30E-3448-4E28-A0DE-3B63565A6DD2}" type="datetimeFigureOut">
              <a:rPr lang="ru-RU" smtClean="0"/>
              <a:pPr/>
              <a:t>13.04.2020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49A691-61DC-4BBA-B9EC-F0F7F21BABC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11.png"/><Relationship Id="rId7" Type="http://schemas.openxmlformats.org/officeDocument/2006/relationships/image" Target="../media/image15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10" Type="http://schemas.openxmlformats.org/officeDocument/2006/relationships/image" Target="../media/image18.jpeg"/><Relationship Id="rId4" Type="http://schemas.openxmlformats.org/officeDocument/2006/relationships/image" Target="../media/image12.jpeg"/><Relationship Id="rId9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7" Type="http://schemas.openxmlformats.org/officeDocument/2006/relationships/image" Target="../media/image17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eg"/><Relationship Id="rId5" Type="http://schemas.openxmlformats.org/officeDocument/2006/relationships/image" Target="../media/image13.jpeg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audio" Target="../media/audio6.wav"/><Relationship Id="rId7" Type="http://schemas.openxmlformats.org/officeDocument/2006/relationships/image" Target="../media/image28.jpeg"/><Relationship Id="rId12" Type="http://schemas.openxmlformats.org/officeDocument/2006/relationships/image" Target="../media/image33.jpeg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jpeg"/><Relationship Id="rId11" Type="http://schemas.openxmlformats.org/officeDocument/2006/relationships/image" Target="../media/image32.jpeg"/><Relationship Id="rId5" Type="http://schemas.openxmlformats.org/officeDocument/2006/relationships/image" Target="../media/image26.jpeg"/><Relationship Id="rId10" Type="http://schemas.openxmlformats.org/officeDocument/2006/relationships/image" Target="../media/image31.jpeg"/><Relationship Id="rId4" Type="http://schemas.openxmlformats.org/officeDocument/2006/relationships/image" Target="../media/image25.jpeg"/><Relationship Id="rId9" Type="http://schemas.openxmlformats.org/officeDocument/2006/relationships/image" Target="../media/image30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image" Target="../media/image36.jpeg"/><Relationship Id="rId7" Type="http://schemas.openxmlformats.org/officeDocument/2006/relationships/image" Target="../media/image40.jpeg"/><Relationship Id="rId2" Type="http://schemas.openxmlformats.org/officeDocument/2006/relationships/audio" Target="../media/audio7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audio" Target="../media/audio8.wav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shutterstock_17380216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1472" y="500042"/>
            <a:ext cx="821537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solidFill>
                  <a:srgbClr val="0070C0"/>
                </a:solidFill>
                <a:latin typeface="Monotype Corsiva" pitchFamily="66" charset="0"/>
              </a:rPr>
              <a:t>Интерактивная  </a:t>
            </a:r>
            <a:r>
              <a:rPr lang="ru-RU" sz="4400" b="1" dirty="0" smtClean="0">
                <a:solidFill>
                  <a:srgbClr val="00CC00"/>
                </a:solidFill>
                <a:latin typeface="Monotype Corsiva" pitchFamily="66" charset="0"/>
              </a:rPr>
              <a:t>дидактическая</a:t>
            </a:r>
            <a:r>
              <a:rPr lang="ru-RU" sz="4400" b="1" dirty="0" smtClean="0">
                <a:solidFill>
                  <a:srgbClr val="171AA9"/>
                </a:solidFill>
                <a:latin typeface="Monotype Corsiva" pitchFamily="66" charset="0"/>
              </a:rPr>
              <a:t>  </a:t>
            </a:r>
            <a:r>
              <a:rPr lang="ru-RU" sz="4400" b="1" dirty="0" smtClean="0">
                <a:solidFill>
                  <a:srgbClr val="FF0000"/>
                </a:solidFill>
                <a:latin typeface="Monotype Corsiva" pitchFamily="66" charset="0"/>
              </a:rPr>
              <a:t>игра  </a:t>
            </a:r>
            <a:r>
              <a:rPr lang="ru-RU" sz="4400" b="1" dirty="0" smtClean="0">
                <a:solidFill>
                  <a:schemeClr val="accent6">
                    <a:lumMod val="75000"/>
                  </a:schemeClr>
                </a:solidFill>
                <a:latin typeface="Monotype Corsiva" pitchFamily="66" charset="0"/>
              </a:rPr>
              <a:t>«Времена  года»</a:t>
            </a:r>
            <a:endParaRPr lang="ru-RU" sz="4400" b="1" dirty="0">
              <a:solidFill>
                <a:schemeClr val="accent6">
                  <a:lumMod val="75000"/>
                </a:schemeClr>
              </a:solidFill>
              <a:latin typeface="Monotype Corsiva" pitchFamily="66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000364" y="3857628"/>
            <a:ext cx="2928958" cy="584775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accent6">
                    <a:lumMod val="75000"/>
                  </a:schemeClr>
                </a:solidFill>
                <a:latin typeface="Monotype Corsiva" pitchFamily="66" charset="0"/>
                <a:hlinkClick r:id="rId3" action="ppaction://hlinksldjump"/>
              </a:rPr>
              <a:t>Начать игру</a:t>
            </a:r>
            <a:endParaRPr lang="ru-RU" sz="3200" b="1" dirty="0">
              <a:solidFill>
                <a:schemeClr val="accent6">
                  <a:lumMod val="75000"/>
                </a:schemeClr>
              </a:solidFill>
              <a:latin typeface="Monotype Corsiva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28596" y="0"/>
            <a:ext cx="80010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Муниципальное дошкольное   образовательное учреждение </a:t>
            </a:r>
          </a:p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«Детский сад №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358 </a:t>
            </a:r>
            <a:r>
              <a:rPr lang="ru-RU" sz="1400" b="1" dirty="0" err="1" smtClean="0">
                <a:latin typeface="Times New Roman" pitchFamily="18" charset="0"/>
                <a:cs typeface="Times New Roman" pitchFamily="18" charset="0"/>
              </a:rPr>
              <a:t>Тракторозаводского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района Волгограда»</a:t>
            </a:r>
            <a:endParaRPr lang="ru-RU" sz="1400" dirty="0"/>
          </a:p>
        </p:txBody>
      </p:sp>
      <p:sp>
        <p:nvSpPr>
          <p:cNvPr id="6" name="TextBox 5"/>
          <p:cNvSpPr txBox="1"/>
          <p:nvPr/>
        </p:nvSpPr>
        <p:spPr>
          <a:xfrm>
            <a:off x="0" y="342900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b="1" dirty="0" smtClean="0"/>
              <a:t>Разработчики: воспитатели </a:t>
            </a:r>
            <a:r>
              <a:rPr lang="en-US" b="1" dirty="0" smtClean="0"/>
              <a:t> </a:t>
            </a:r>
            <a:r>
              <a:rPr lang="ru-RU" b="1" dirty="0" err="1" smtClean="0"/>
              <a:t>Мутагарова</a:t>
            </a:r>
            <a:r>
              <a:rPr lang="ru-RU" b="1" dirty="0" smtClean="0"/>
              <a:t> Е.Г,  </a:t>
            </a:r>
            <a:r>
              <a:rPr lang="ru-RU" b="1" dirty="0" err="1" smtClean="0"/>
              <a:t>Четвертухина</a:t>
            </a:r>
            <a:r>
              <a:rPr lang="ru-RU" b="1" smtClean="0"/>
              <a:t> М.П</a:t>
            </a:r>
            <a:endParaRPr lang="ru-RU" b="1" dirty="0" smtClean="0"/>
          </a:p>
          <a:p>
            <a:pPr algn="r"/>
            <a:r>
              <a:rPr lang="ru-RU" b="1" dirty="0" smtClean="0"/>
              <a:t>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380522778_2013-09-30_101927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24"/>
            <a:ext cx="9358346" cy="6858048"/>
          </a:xfrm>
          <a:prstGeom prst="rect">
            <a:avLst/>
          </a:prstGeom>
        </p:spPr>
      </p:pic>
      <p:pic>
        <p:nvPicPr>
          <p:cNvPr id="3" name="Рисунок 2" descr="art-vektor-derevo-vremena-goda-detskai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358346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42844" y="1071546"/>
            <a:ext cx="450059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600" b="1" dirty="0" smtClean="0">
                <a:solidFill>
                  <a:srgbClr val="171AA9"/>
                </a:solidFill>
                <a:latin typeface="Monotype Corsiva" pitchFamily="66" charset="0"/>
              </a:rPr>
              <a:t>«Назови времёна года»</a:t>
            </a:r>
          </a:p>
        </p:txBody>
      </p:sp>
      <p:sp>
        <p:nvSpPr>
          <p:cNvPr id="6" name="Управляющая кнопка: далее 5">
            <a:hlinkClick r:id="" action="ppaction://hlinkshowjump?jump=nextslide" highlightClick="1"/>
          </p:cNvPr>
          <p:cNvSpPr/>
          <p:nvPr/>
        </p:nvSpPr>
        <p:spPr>
          <a:xfrm>
            <a:off x="8429652" y="6143644"/>
            <a:ext cx="714348" cy="542350"/>
          </a:xfrm>
          <a:prstGeom prst="actionButtonForwardNex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Управляющая кнопка: домой 6">
            <a:hlinkClick r:id="" action="ppaction://hlinkshowjump?jump=firstslide" highlightClick="1"/>
          </p:cNvPr>
          <p:cNvSpPr/>
          <p:nvPr/>
        </p:nvSpPr>
        <p:spPr>
          <a:xfrm>
            <a:off x="214282" y="6000768"/>
            <a:ext cx="571504" cy="685226"/>
          </a:xfrm>
          <a:prstGeom prst="actionButtonHome">
            <a:avLst/>
          </a:prstGeom>
          <a:solidFill>
            <a:srgbClr val="0099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4)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MYSH1163826_3-ds-600x750 — копия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4429132"/>
            <a:ext cx="9144000" cy="2428868"/>
          </a:xfrm>
          <a:prstGeom prst="rect">
            <a:avLst/>
          </a:prstGeom>
        </p:spPr>
      </p:pic>
      <p:pic>
        <p:nvPicPr>
          <p:cNvPr id="3" name="Рисунок 2" descr="778496_1 — копия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2143108" cy="1571612"/>
          </a:xfrm>
          <a:prstGeom prst="rect">
            <a:avLst/>
          </a:prstGeom>
        </p:spPr>
      </p:pic>
      <p:pic>
        <p:nvPicPr>
          <p:cNvPr id="4" name="Рисунок 3" descr="778496_4 — копия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078636" y="0"/>
            <a:ext cx="2065364" cy="1643049"/>
          </a:xfrm>
          <a:prstGeom prst="rect">
            <a:avLst/>
          </a:prstGeom>
        </p:spPr>
      </p:pic>
      <p:pic>
        <p:nvPicPr>
          <p:cNvPr id="5" name="Рисунок 4" descr="11202808_1059703474094070_6144024543445204502_n — копия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857752" y="2000240"/>
            <a:ext cx="2000232" cy="1606424"/>
          </a:xfrm>
          <a:prstGeom prst="rect">
            <a:avLst/>
          </a:prstGeom>
        </p:spPr>
      </p:pic>
      <p:pic>
        <p:nvPicPr>
          <p:cNvPr id="6" name="Рисунок 5" descr="12294913_1059703457427405_1869903000682476462_n — копия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357422" y="2000240"/>
            <a:ext cx="2000264" cy="164307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285984" y="0"/>
            <a:ext cx="471490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latin typeface="Monotype Corsiva" pitchFamily="66" charset="0"/>
              </a:rPr>
              <a:t>«КАКУЮ  ОДЕЖДУ </a:t>
            </a:r>
          </a:p>
          <a:p>
            <a:pPr algn="ctr"/>
            <a:r>
              <a:rPr lang="ru-RU" sz="3200" b="1" dirty="0" smtClean="0">
                <a:solidFill>
                  <a:srgbClr val="FF0000"/>
                </a:solidFill>
                <a:latin typeface="Monotype Corsiva" pitchFamily="66" charset="0"/>
              </a:rPr>
              <a:t>НОСЯТ  В  РАЗНОЕ</a:t>
            </a:r>
          </a:p>
          <a:p>
            <a:pPr algn="ctr"/>
            <a:r>
              <a:rPr lang="ru-RU" sz="3200" b="1" dirty="0" smtClean="0">
                <a:solidFill>
                  <a:srgbClr val="FF0000"/>
                </a:solidFill>
                <a:latin typeface="Monotype Corsiva" pitchFamily="66" charset="0"/>
              </a:rPr>
              <a:t>ВРЕМЯ  ГОДА?»</a:t>
            </a:r>
            <a:endParaRPr lang="ru-RU" sz="3200" b="1" dirty="0">
              <a:solidFill>
                <a:srgbClr val="FF0000"/>
              </a:solidFill>
              <a:latin typeface="Monotype Corsiva" pitchFamily="66" charset="0"/>
            </a:endParaRPr>
          </a:p>
        </p:txBody>
      </p:sp>
      <p:sp>
        <p:nvSpPr>
          <p:cNvPr id="10" name="Управляющая кнопка: далее 9">
            <a:hlinkClick r:id="" action="ppaction://hlinkshowjump?jump=nextslide" highlightClick="1"/>
          </p:cNvPr>
          <p:cNvSpPr/>
          <p:nvPr/>
        </p:nvSpPr>
        <p:spPr>
          <a:xfrm>
            <a:off x="7786710" y="1928802"/>
            <a:ext cx="1042416" cy="1042416"/>
          </a:xfrm>
          <a:prstGeom prst="actionButtonForwardNex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Управляющая кнопка: домой 10">
            <a:hlinkClick r:id="" action="ppaction://hlinkshowjump?jump=firstslide" highlightClick="1"/>
          </p:cNvPr>
          <p:cNvSpPr/>
          <p:nvPr/>
        </p:nvSpPr>
        <p:spPr>
          <a:xfrm>
            <a:off x="571472" y="1857364"/>
            <a:ext cx="1042416" cy="1042416"/>
          </a:xfrm>
          <a:prstGeom prst="actionButtonHome">
            <a:avLst/>
          </a:prstGeom>
          <a:solidFill>
            <a:srgbClr val="0099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094 -0.16053 L -0.01094 0.4376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9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04 -0.14227 L 0.00677 0.1411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" y="1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458 -0.17117 L -0.01458 0.14365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04 -0.14457 L -0.00104 0.43257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ЗИМА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1"/>
            <a:ext cx="9144000" cy="6895477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214546" y="5715016"/>
            <a:ext cx="464347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72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ЗИМА</a:t>
            </a:r>
            <a:endParaRPr lang="ru-RU" sz="72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4" name="Горизонтальный свиток 3"/>
          <p:cNvSpPr/>
          <p:nvPr/>
        </p:nvSpPr>
        <p:spPr>
          <a:xfrm>
            <a:off x="2357422" y="4500570"/>
            <a:ext cx="4429156" cy="2500330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atin typeface="Monotype Corsiva" pitchFamily="66" charset="0"/>
              </a:rPr>
              <a:t>Белый снег покрыл поля и сёла,</a:t>
            </a:r>
          </a:p>
          <a:p>
            <a:pPr algn="ctr"/>
            <a:r>
              <a:rPr lang="ru-RU" sz="2400" b="1" dirty="0" smtClean="0">
                <a:latin typeface="Monotype Corsiva" pitchFamily="66" charset="0"/>
              </a:rPr>
              <a:t>В серебре деревья и дома.</a:t>
            </a:r>
          </a:p>
          <a:p>
            <a:pPr algn="ctr"/>
            <a:r>
              <a:rPr lang="ru-RU" sz="2400" b="1" dirty="0" smtClean="0">
                <a:latin typeface="Monotype Corsiva" pitchFamily="66" charset="0"/>
              </a:rPr>
              <a:t>Я качу с горы такой весёлый!</a:t>
            </a:r>
          </a:p>
          <a:p>
            <a:pPr algn="ctr"/>
            <a:r>
              <a:rPr lang="ru-RU" sz="2400" b="1" dirty="0" smtClean="0">
                <a:latin typeface="Monotype Corsiva" pitchFamily="66" charset="0"/>
              </a:rPr>
              <a:t>Здравствуй раскрасавица-…</a:t>
            </a:r>
            <a:endParaRPr lang="ru-RU" sz="2400" b="1" dirty="0">
              <a:latin typeface="Monotype Corsiva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42976" y="0"/>
            <a:ext cx="657229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solidFill>
                  <a:srgbClr val="00B0F0"/>
                </a:solidFill>
                <a:latin typeface="Monotype Corsiva" pitchFamily="66" charset="0"/>
              </a:rPr>
              <a:t>ОТГАДАЙ  ЗАГАДКУ</a:t>
            </a:r>
            <a:endParaRPr lang="ru-RU" sz="4400" b="1" dirty="0">
              <a:solidFill>
                <a:srgbClr val="00B0F0"/>
              </a:solidFill>
              <a:latin typeface="Monotype Corsiva" pitchFamily="66" charset="0"/>
            </a:endParaRPr>
          </a:p>
        </p:txBody>
      </p:sp>
      <p:sp>
        <p:nvSpPr>
          <p:cNvPr id="7" name="Управляющая кнопка: далее 6">
            <a:hlinkClick r:id="" action="ppaction://hlinkshowjump?jump=nextslide" highlightClick="1"/>
          </p:cNvPr>
          <p:cNvSpPr/>
          <p:nvPr/>
        </p:nvSpPr>
        <p:spPr>
          <a:xfrm>
            <a:off x="7786710" y="5572140"/>
            <a:ext cx="1042416" cy="1042416"/>
          </a:xfrm>
          <a:prstGeom prst="actionButtonForwardNex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Управляющая кнопка: домой 7">
            <a:hlinkClick r:id="" action="ppaction://hlinkshowjump?jump=firstslide" highlightClick="1"/>
          </p:cNvPr>
          <p:cNvSpPr/>
          <p:nvPr/>
        </p:nvSpPr>
        <p:spPr>
          <a:xfrm>
            <a:off x="428596" y="5572140"/>
            <a:ext cx="1042416" cy="1042416"/>
          </a:xfrm>
          <a:prstGeom prst="actionButtonHome">
            <a:avLst/>
          </a:prstGeom>
          <a:solidFill>
            <a:srgbClr val="0099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28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5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5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34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5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5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40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ag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14348" y="0"/>
            <a:ext cx="77153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dirty="0" smtClean="0">
                <a:solidFill>
                  <a:srgbClr val="171AA9"/>
                </a:solidFill>
                <a:latin typeface="Monotype Corsiva" pitchFamily="66" charset="0"/>
              </a:rPr>
              <a:t>«Назови зимние месяцы»</a:t>
            </a:r>
            <a:endParaRPr lang="ru-RU" sz="6000" b="1" dirty="0">
              <a:solidFill>
                <a:srgbClr val="171AA9"/>
              </a:solidFill>
              <a:latin typeface="Monotype Corsiva" pitchFamily="66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072206"/>
            <a:ext cx="30718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 smtClean="0">
                <a:solidFill>
                  <a:srgbClr val="171AA9"/>
                </a:solidFill>
                <a:latin typeface="Monotype Corsiva" pitchFamily="66" charset="0"/>
              </a:rPr>
              <a:t>ДЕКАБРЬ</a:t>
            </a:r>
            <a:endParaRPr lang="ru-RU" sz="4800" b="1" dirty="0">
              <a:solidFill>
                <a:srgbClr val="171AA9"/>
              </a:solidFill>
              <a:latin typeface="Monotype Corsiva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143240" y="6072207"/>
            <a:ext cx="292895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 smtClean="0">
                <a:solidFill>
                  <a:srgbClr val="171AA9"/>
                </a:solidFill>
                <a:latin typeface="Monotype Corsiva" pitchFamily="66" charset="0"/>
              </a:rPr>
              <a:t>ЯНВАРЬ</a:t>
            </a:r>
            <a:endParaRPr lang="ru-RU" sz="4800" b="1" dirty="0">
              <a:solidFill>
                <a:srgbClr val="171AA9"/>
              </a:solidFill>
              <a:latin typeface="Monotype Corsiva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143636" y="6072206"/>
            <a:ext cx="30003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171AA9"/>
                </a:solidFill>
                <a:latin typeface="Monotype Corsiva" pitchFamily="66" charset="0"/>
              </a:rPr>
              <a:t>ФЕВРАЛЬ</a:t>
            </a:r>
            <a:endParaRPr lang="ru-RU" sz="4800" b="1" dirty="0">
              <a:solidFill>
                <a:srgbClr val="171AA9"/>
              </a:solidFill>
              <a:latin typeface="Monotype Corsiva" pitchFamily="66" charset="0"/>
            </a:endParaRPr>
          </a:p>
        </p:txBody>
      </p:sp>
      <p:sp>
        <p:nvSpPr>
          <p:cNvPr id="8" name="Управляющая кнопка: далее 7">
            <a:hlinkClick r:id="" action="ppaction://hlinkshowjump?jump=nextslide" highlightClick="1"/>
          </p:cNvPr>
          <p:cNvSpPr/>
          <p:nvPr/>
        </p:nvSpPr>
        <p:spPr>
          <a:xfrm>
            <a:off x="7929586" y="5072074"/>
            <a:ext cx="1042416" cy="1042416"/>
          </a:xfrm>
          <a:prstGeom prst="actionButtonForwardNex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Управляющая кнопка: домой 8">
            <a:hlinkClick r:id="" action="ppaction://hlinkshowjump?jump=firstslide" highlightClick="1"/>
          </p:cNvPr>
          <p:cNvSpPr/>
          <p:nvPr/>
        </p:nvSpPr>
        <p:spPr>
          <a:xfrm>
            <a:off x="214282" y="5000636"/>
            <a:ext cx="1042416" cy="1042416"/>
          </a:xfrm>
          <a:prstGeom prst="actionButtonHome">
            <a:avLst/>
          </a:prstGeom>
          <a:solidFill>
            <a:srgbClr val="0099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778496_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97714" cy="6858000"/>
          </a:xfrm>
          <a:prstGeom prst="rect">
            <a:avLst/>
          </a:prstGeom>
        </p:spPr>
      </p:pic>
      <p:pic>
        <p:nvPicPr>
          <p:cNvPr id="4" name="Рисунок 3" descr="дед мороз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85720" y="1000108"/>
            <a:ext cx="1500166" cy="1688229"/>
          </a:xfrm>
          <a:prstGeom prst="rect">
            <a:avLst/>
          </a:prstGeom>
        </p:spPr>
      </p:pic>
      <p:pic>
        <p:nvPicPr>
          <p:cNvPr id="5" name="Рисунок 4" descr="зимннее дерево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000232" y="919550"/>
            <a:ext cx="1428760" cy="1740352"/>
          </a:xfrm>
          <a:prstGeom prst="rect">
            <a:avLst/>
          </a:prstGeom>
        </p:spPr>
      </p:pic>
      <p:pic>
        <p:nvPicPr>
          <p:cNvPr id="7" name="Рисунок 6" descr="санки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285984" y="2857496"/>
            <a:ext cx="2071702" cy="1674787"/>
          </a:xfrm>
          <a:prstGeom prst="rect">
            <a:avLst/>
          </a:prstGeom>
        </p:spPr>
      </p:pic>
      <p:pic>
        <p:nvPicPr>
          <p:cNvPr id="8" name="Рисунок 7" descr="снегирь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rot="10800000">
            <a:off x="214282" y="2714620"/>
            <a:ext cx="1857356" cy="1816362"/>
          </a:xfrm>
          <a:prstGeom prst="rect">
            <a:avLst/>
          </a:prstGeom>
        </p:spPr>
      </p:pic>
      <p:pic>
        <p:nvPicPr>
          <p:cNvPr id="9" name="Рисунок 8" descr="снеговик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429257" y="966806"/>
            <a:ext cx="1214446" cy="1680135"/>
          </a:xfrm>
          <a:prstGeom prst="rect">
            <a:avLst/>
          </a:prstGeom>
        </p:spPr>
      </p:pic>
      <p:pic>
        <p:nvPicPr>
          <p:cNvPr id="11" name="Рисунок 10" descr="снежинка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4643438" y="2854000"/>
            <a:ext cx="1785950" cy="1742257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071538" y="0"/>
            <a:ext cx="4572032" cy="89255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Monotype Corsiva" pitchFamily="66" charset="0"/>
              </a:rPr>
              <a:t>ПРИЗНАКИ ЗИМЫ </a:t>
            </a:r>
          </a:p>
          <a:p>
            <a:pPr algn="ctr"/>
            <a:r>
              <a:rPr lang="ru-RU" sz="2400" b="1" dirty="0" smtClean="0">
                <a:latin typeface="Monotype Corsiva" pitchFamily="66" charset="0"/>
              </a:rPr>
              <a:t>«Расставь правильно картинки»</a:t>
            </a:r>
            <a:endParaRPr lang="ru-RU" sz="2400" b="1" dirty="0">
              <a:latin typeface="Monotype Corsiva" pitchFamily="66" charset="0"/>
            </a:endParaRPr>
          </a:p>
        </p:txBody>
      </p:sp>
      <p:sp>
        <p:nvSpPr>
          <p:cNvPr id="15" name="Управляющая кнопка: далее 14">
            <a:hlinkClick r:id="" action="ppaction://hlinkshowjump?jump=nextslide" highlightClick="1"/>
          </p:cNvPr>
          <p:cNvSpPr/>
          <p:nvPr/>
        </p:nvSpPr>
        <p:spPr>
          <a:xfrm>
            <a:off x="5715008" y="142852"/>
            <a:ext cx="857256" cy="828126"/>
          </a:xfrm>
          <a:prstGeom prst="actionButtonForwardNex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Управляющая кнопка: домой 15">
            <a:hlinkClick r:id="" action="ppaction://hlinkshowjump?jump=firstslide" highlightClick="1"/>
          </p:cNvPr>
          <p:cNvSpPr/>
          <p:nvPr/>
        </p:nvSpPr>
        <p:spPr>
          <a:xfrm>
            <a:off x="0" y="142852"/>
            <a:ext cx="928662" cy="828126"/>
          </a:xfrm>
          <a:prstGeom prst="actionButtonHome">
            <a:avLst/>
          </a:prstGeom>
          <a:solidFill>
            <a:srgbClr val="0099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 descr="img_5702b2fe3e267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3714744" y="928670"/>
            <a:ext cx="1496206" cy="178592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87 0.02129 L 0.01667 0.5667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00" y="2730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407 0.0185 L 0.07709 0.5746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00" y="2780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8421 0.00231 L 0.21025 -0.07032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00" y="-360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9931 0.07703 L 0.50886 0.30789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500" y="1150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32 0.06824 L 0.51494 0.2991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100" y="1150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0729 0.00879 L 0.26476 -0.03285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900" y="-210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ВЕСНА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37477"/>
            <a:ext cx="9144000" cy="6895477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 rot="10800000" flipV="1">
            <a:off x="2000232" y="5796171"/>
            <a:ext cx="542928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7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ВЕСНА</a:t>
            </a:r>
            <a:endParaRPr lang="ru-RU" sz="72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4" name="Горизонтальный свиток 3"/>
          <p:cNvSpPr/>
          <p:nvPr/>
        </p:nvSpPr>
        <p:spPr>
          <a:xfrm>
            <a:off x="2214546" y="4572008"/>
            <a:ext cx="4500594" cy="2500330"/>
          </a:xfrm>
          <a:prstGeom prst="horizontalScroll">
            <a:avLst/>
          </a:prstGeom>
          <a:solidFill>
            <a:srgbClr val="0099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FFFF00"/>
                </a:solidFill>
                <a:latin typeface="Monotype Corsiva" pitchFamily="66" charset="0"/>
              </a:rPr>
              <a:t>За окном весёлых  птичек  стая</a:t>
            </a:r>
          </a:p>
          <a:p>
            <a:pPr algn="ctr"/>
            <a:r>
              <a:rPr lang="ru-RU" sz="2400" b="1" dirty="0" smtClean="0">
                <a:solidFill>
                  <a:srgbClr val="FFFF00"/>
                </a:solidFill>
                <a:latin typeface="Monotype Corsiva" pitchFamily="66" charset="0"/>
              </a:rPr>
              <a:t>Расшумелись так , что не до сна.</a:t>
            </a:r>
          </a:p>
          <a:p>
            <a:pPr algn="ctr"/>
            <a:r>
              <a:rPr lang="ru-RU" sz="2400" b="1" dirty="0" smtClean="0">
                <a:solidFill>
                  <a:srgbClr val="FFFF00"/>
                </a:solidFill>
                <a:latin typeface="Monotype Corsiva" pitchFamily="66" charset="0"/>
              </a:rPr>
              <a:t>На поляне снег уже растаял ,</a:t>
            </a:r>
          </a:p>
          <a:p>
            <a:pPr algn="ctr"/>
            <a:r>
              <a:rPr lang="ru-RU" sz="2400" b="1" dirty="0" smtClean="0">
                <a:solidFill>
                  <a:srgbClr val="FFFF00"/>
                </a:solidFill>
                <a:latin typeface="Monotype Corsiva" pitchFamily="66" charset="0"/>
              </a:rPr>
              <a:t>Значит, к  нам опять пришла …</a:t>
            </a:r>
            <a:endParaRPr lang="ru-RU" sz="2400" b="1" dirty="0">
              <a:solidFill>
                <a:srgbClr val="FFFF00"/>
              </a:solidFill>
              <a:latin typeface="Monotype Corsiva" pitchFamily="6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071538" y="0"/>
            <a:ext cx="707236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 smtClean="0">
                <a:solidFill>
                  <a:srgbClr val="009900"/>
                </a:solidFill>
                <a:latin typeface="Monotype Corsiva" pitchFamily="66" charset="0"/>
              </a:rPr>
              <a:t>ОТГАДАЙ  ЗАГАДКУ</a:t>
            </a:r>
            <a:endParaRPr lang="ru-RU" sz="4400" b="1" dirty="0">
              <a:solidFill>
                <a:srgbClr val="009900"/>
              </a:solidFill>
              <a:latin typeface="Monotype Corsiva" pitchFamily="66" charset="0"/>
            </a:endParaRPr>
          </a:p>
        </p:txBody>
      </p:sp>
      <p:sp>
        <p:nvSpPr>
          <p:cNvPr id="7" name="Управляющая кнопка: далее 6">
            <a:hlinkClick r:id="" action="ppaction://hlinkshowjump?jump=nextslide" highlightClick="1"/>
          </p:cNvPr>
          <p:cNvSpPr/>
          <p:nvPr/>
        </p:nvSpPr>
        <p:spPr>
          <a:xfrm>
            <a:off x="7715272" y="5572140"/>
            <a:ext cx="1042416" cy="1042416"/>
          </a:xfrm>
          <a:prstGeom prst="actionButtonForwardNex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Управляющая кнопка: домой 7">
            <a:hlinkClick r:id="" action="ppaction://hlinkshowjump?jump=firstslide" highlightClick="1"/>
          </p:cNvPr>
          <p:cNvSpPr/>
          <p:nvPr/>
        </p:nvSpPr>
        <p:spPr>
          <a:xfrm>
            <a:off x="642910" y="5500702"/>
            <a:ext cx="1042416" cy="1042416"/>
          </a:xfrm>
          <a:prstGeom prst="actionButtonHome">
            <a:avLst/>
          </a:prstGeom>
          <a:solidFill>
            <a:srgbClr val="0099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28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5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5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34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5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5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40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age (2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00100" y="0"/>
            <a:ext cx="728667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dirty="0" smtClean="0">
                <a:solidFill>
                  <a:srgbClr val="008000"/>
                </a:solidFill>
                <a:latin typeface="Monotype Corsiva" pitchFamily="66" charset="0"/>
              </a:rPr>
              <a:t>Назови весенние месяцы</a:t>
            </a:r>
            <a:endParaRPr lang="ru-RU" sz="6000" b="1" dirty="0">
              <a:solidFill>
                <a:srgbClr val="008000"/>
              </a:solidFill>
              <a:latin typeface="Monotype Corsiva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2844" y="6000769"/>
            <a:ext cx="27860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 smtClean="0">
                <a:solidFill>
                  <a:srgbClr val="008000"/>
                </a:solidFill>
                <a:latin typeface="Monotype Corsiva" pitchFamily="66" charset="0"/>
              </a:rPr>
              <a:t>МАРТ</a:t>
            </a:r>
            <a:endParaRPr lang="ru-RU" sz="4800" b="1" dirty="0">
              <a:solidFill>
                <a:srgbClr val="008000"/>
              </a:solidFill>
              <a:latin typeface="Monotype Corsiva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143240" y="6000768"/>
            <a:ext cx="27860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 smtClean="0">
                <a:solidFill>
                  <a:srgbClr val="008000"/>
                </a:solidFill>
                <a:latin typeface="Monotype Corsiva" pitchFamily="66" charset="0"/>
              </a:rPr>
              <a:t>АПРЕЛЬ</a:t>
            </a:r>
            <a:endParaRPr lang="ru-RU" sz="4800" b="1" dirty="0">
              <a:solidFill>
                <a:srgbClr val="008000"/>
              </a:solidFill>
              <a:latin typeface="Monotype Corsiva" pitchFamily="66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215074" y="6072207"/>
            <a:ext cx="27860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 smtClean="0">
                <a:solidFill>
                  <a:srgbClr val="008000"/>
                </a:solidFill>
                <a:latin typeface="Monotype Corsiva" pitchFamily="66" charset="0"/>
              </a:rPr>
              <a:t>МАЙ</a:t>
            </a:r>
            <a:endParaRPr lang="ru-RU" sz="4800" b="1" dirty="0">
              <a:solidFill>
                <a:srgbClr val="008000"/>
              </a:solidFill>
              <a:latin typeface="Monotype Corsiva" pitchFamily="66" charset="0"/>
            </a:endParaRPr>
          </a:p>
        </p:txBody>
      </p:sp>
      <p:sp>
        <p:nvSpPr>
          <p:cNvPr id="9" name="Управляющая кнопка: далее 8">
            <a:hlinkClick r:id="" action="ppaction://hlinkshowjump?jump=nextslide" highlightClick="1"/>
          </p:cNvPr>
          <p:cNvSpPr/>
          <p:nvPr/>
        </p:nvSpPr>
        <p:spPr>
          <a:xfrm>
            <a:off x="7929586" y="5000636"/>
            <a:ext cx="1042416" cy="1042416"/>
          </a:xfrm>
          <a:prstGeom prst="actionButtonForwardNex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Управляющая кнопка: домой 9">
            <a:hlinkClick r:id="" action="ppaction://hlinkshowjump?jump=firstslide" highlightClick="1"/>
          </p:cNvPr>
          <p:cNvSpPr/>
          <p:nvPr/>
        </p:nvSpPr>
        <p:spPr>
          <a:xfrm>
            <a:off x="142844" y="5000636"/>
            <a:ext cx="1042416" cy="1042416"/>
          </a:xfrm>
          <a:prstGeom prst="actionButtonHome">
            <a:avLst/>
          </a:prstGeom>
          <a:solidFill>
            <a:srgbClr val="0099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s120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Рисунок 3" descr="снеговик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858148" y="5708412"/>
            <a:ext cx="1143008" cy="1149588"/>
          </a:xfrm>
          <a:prstGeom prst="rect">
            <a:avLst/>
          </a:prstGeom>
        </p:spPr>
      </p:pic>
      <p:pic>
        <p:nvPicPr>
          <p:cNvPr id="5" name="Рисунок 4" descr="зимннее дерево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4214818"/>
            <a:ext cx="1090302" cy="1345479"/>
          </a:xfrm>
          <a:prstGeom prst="rect">
            <a:avLst/>
          </a:prstGeom>
        </p:spPr>
      </p:pic>
      <p:pic>
        <p:nvPicPr>
          <p:cNvPr id="6" name="Рисунок 5" descr="снегирь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10800000">
            <a:off x="1643042" y="5810080"/>
            <a:ext cx="1357322" cy="1047920"/>
          </a:xfrm>
          <a:prstGeom prst="rect">
            <a:avLst/>
          </a:prstGeom>
        </p:spPr>
      </p:pic>
      <p:pic>
        <p:nvPicPr>
          <p:cNvPr id="7" name="Рисунок 6" descr="снежинка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8001025" y="1142984"/>
            <a:ext cx="1142976" cy="1285884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1643042" y="0"/>
            <a:ext cx="578647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endParaRPr lang="ru-RU" sz="5400" b="1" cap="none" spc="0" dirty="0">
              <a:ln/>
              <a:solidFill>
                <a:schemeClr val="accent3"/>
              </a:solidFill>
              <a:effectLst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214414" y="0"/>
            <a:ext cx="6643734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solidFill>
                  <a:srgbClr val="009900"/>
                </a:solidFill>
                <a:latin typeface="Monotype Corsiva" pitchFamily="66" charset="0"/>
              </a:rPr>
              <a:t>ПРИЗНАКИ  ВЕСНЫ</a:t>
            </a:r>
          </a:p>
          <a:p>
            <a:pPr algn="ctr"/>
            <a:r>
              <a:rPr lang="ru-RU" sz="3200" b="1" dirty="0" smtClean="0">
                <a:latin typeface="Monotype Corsiva" pitchFamily="66" charset="0"/>
              </a:rPr>
              <a:t>«Назови неправильную картинку»</a:t>
            </a:r>
            <a:endParaRPr lang="ru-RU" sz="3200" b="1" dirty="0">
              <a:latin typeface="Monotype Corsiva" pitchFamily="66" charset="0"/>
            </a:endParaRPr>
          </a:p>
        </p:txBody>
      </p:sp>
      <p:sp>
        <p:nvSpPr>
          <p:cNvPr id="13" name="Управляющая кнопка: далее 12">
            <a:hlinkClick r:id="" action="ppaction://hlinkshowjump?jump=nextslide" highlightClick="1"/>
          </p:cNvPr>
          <p:cNvSpPr/>
          <p:nvPr/>
        </p:nvSpPr>
        <p:spPr>
          <a:xfrm>
            <a:off x="8072462" y="142852"/>
            <a:ext cx="928694" cy="899540"/>
          </a:xfrm>
          <a:prstGeom prst="actionButtonForwardNex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Управляющая кнопка: домой 13">
            <a:hlinkClick r:id="" action="ppaction://hlinkshowjump?jump=firstslide" highlightClick="1"/>
          </p:cNvPr>
          <p:cNvSpPr/>
          <p:nvPr/>
        </p:nvSpPr>
        <p:spPr>
          <a:xfrm>
            <a:off x="214282" y="142852"/>
            <a:ext cx="928694" cy="899564"/>
          </a:xfrm>
          <a:prstGeom prst="actionButtonHome">
            <a:avLst/>
          </a:prstGeom>
          <a:solidFill>
            <a:srgbClr val="0099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xit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9" presetClass="exit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9" presetClass="exit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9" presetClass="exit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ЛЕТО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571604" y="5857893"/>
            <a:ext cx="614366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72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ЛЕТО</a:t>
            </a:r>
            <a:endParaRPr lang="ru-RU" sz="72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4" name="Горизонтальный свиток 3"/>
          <p:cNvSpPr/>
          <p:nvPr/>
        </p:nvSpPr>
        <p:spPr>
          <a:xfrm>
            <a:off x="2071670" y="4572008"/>
            <a:ext cx="5000660" cy="2571768"/>
          </a:xfrm>
          <a:prstGeom prst="horizontalScroll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CC00"/>
                </a:solidFill>
                <a:latin typeface="Monotype Corsiva" pitchFamily="66" charset="0"/>
              </a:rPr>
              <a:t>В чистом небе солнце светит ярко.</a:t>
            </a:r>
          </a:p>
          <a:p>
            <a:pPr algn="ctr"/>
            <a:r>
              <a:rPr lang="ru-RU" sz="2400" b="1" dirty="0" smtClean="0">
                <a:solidFill>
                  <a:srgbClr val="00CC00"/>
                </a:solidFill>
                <a:latin typeface="Monotype Corsiva" pitchFamily="66" charset="0"/>
              </a:rPr>
              <a:t>Можно искупаться: очень жарко.</a:t>
            </a:r>
          </a:p>
          <a:p>
            <a:pPr algn="ctr"/>
            <a:r>
              <a:rPr lang="ru-RU" sz="2400" b="1" dirty="0" smtClean="0">
                <a:solidFill>
                  <a:srgbClr val="00CC00"/>
                </a:solidFill>
                <a:latin typeface="Monotype Corsiva" pitchFamily="66" charset="0"/>
              </a:rPr>
              <a:t>Так люблю я время года это.</a:t>
            </a:r>
          </a:p>
          <a:p>
            <a:pPr algn="ctr"/>
            <a:r>
              <a:rPr lang="ru-RU" sz="2400" b="1" dirty="0" smtClean="0">
                <a:solidFill>
                  <a:srgbClr val="00CC00"/>
                </a:solidFill>
                <a:latin typeface="Monotype Corsiva" pitchFamily="66" charset="0"/>
              </a:rPr>
              <a:t>Угадали? Ну конечно…</a:t>
            </a:r>
            <a:endParaRPr lang="ru-RU" sz="2400" b="1" dirty="0">
              <a:solidFill>
                <a:srgbClr val="00CC00"/>
              </a:solidFill>
              <a:latin typeface="Monotype Corsiva" pitchFamily="6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000100" y="0"/>
            <a:ext cx="721523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 smtClean="0">
                <a:solidFill>
                  <a:srgbClr val="FF0000"/>
                </a:solidFill>
                <a:latin typeface="Monotype Corsiva" pitchFamily="66" charset="0"/>
              </a:rPr>
              <a:t>ОТГАДАЙ  ЗАГАДКУ</a:t>
            </a:r>
            <a:endParaRPr lang="ru-RU" sz="4400" b="1" dirty="0">
              <a:solidFill>
                <a:srgbClr val="FF0000"/>
              </a:solidFill>
              <a:latin typeface="Monotype Corsiva" pitchFamily="66" charset="0"/>
            </a:endParaRPr>
          </a:p>
        </p:txBody>
      </p:sp>
      <p:sp>
        <p:nvSpPr>
          <p:cNvPr id="7" name="Управляющая кнопка: далее 6">
            <a:hlinkClick r:id="" action="ppaction://hlinkshowjump?jump=nextslide" highlightClick="1"/>
          </p:cNvPr>
          <p:cNvSpPr/>
          <p:nvPr/>
        </p:nvSpPr>
        <p:spPr>
          <a:xfrm>
            <a:off x="7929586" y="5572140"/>
            <a:ext cx="1042416" cy="1042416"/>
          </a:xfrm>
          <a:prstGeom prst="actionButtonForwardNex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Управляющая кнопка: домой 7">
            <a:hlinkClick r:id="" action="ppaction://hlinkshowjump?jump=firstslide" highlightClick="1"/>
          </p:cNvPr>
          <p:cNvSpPr/>
          <p:nvPr/>
        </p:nvSpPr>
        <p:spPr>
          <a:xfrm>
            <a:off x="357158" y="5643578"/>
            <a:ext cx="1042416" cy="1042416"/>
          </a:xfrm>
          <a:prstGeom prst="actionButtonHome">
            <a:avLst/>
          </a:prstGeom>
          <a:solidFill>
            <a:srgbClr val="0099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28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5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5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34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5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5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40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age (1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23787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214414" y="0"/>
            <a:ext cx="6858048" cy="830997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 smtClean="0">
                <a:solidFill>
                  <a:srgbClr val="FF0000"/>
                </a:solidFill>
                <a:latin typeface="Monotype Corsiva" pitchFamily="66" charset="0"/>
              </a:rPr>
              <a:t>Назови летние месяцы</a:t>
            </a:r>
            <a:endParaRPr lang="ru-RU" sz="4800" b="1" dirty="0">
              <a:solidFill>
                <a:srgbClr val="FF0000"/>
              </a:solidFill>
              <a:latin typeface="Monotype Corsiva" pitchFamily="66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2844" y="6072207"/>
            <a:ext cx="27860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 smtClean="0">
                <a:solidFill>
                  <a:srgbClr val="FF0000"/>
                </a:solidFill>
                <a:latin typeface="Monotype Corsiva" pitchFamily="66" charset="0"/>
              </a:rPr>
              <a:t>ИЮНЬ</a:t>
            </a:r>
            <a:endParaRPr lang="ru-RU" sz="4800" b="1" dirty="0">
              <a:solidFill>
                <a:srgbClr val="FF0000"/>
              </a:solidFill>
              <a:latin typeface="Monotype Corsiva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14678" y="6072206"/>
            <a:ext cx="271464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solidFill>
                  <a:srgbClr val="FF0000"/>
                </a:solidFill>
                <a:latin typeface="Monotype Corsiva" pitchFamily="66" charset="0"/>
              </a:rPr>
              <a:t>ИЮЛЬ</a:t>
            </a:r>
            <a:endParaRPr lang="ru-RU" sz="4400" b="1" dirty="0">
              <a:solidFill>
                <a:srgbClr val="FF0000"/>
              </a:solidFill>
              <a:latin typeface="Monotype Corsiva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215074" y="6072206"/>
            <a:ext cx="27860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 smtClean="0">
                <a:solidFill>
                  <a:srgbClr val="FF0000"/>
                </a:solidFill>
                <a:latin typeface="Monotype Corsiva" pitchFamily="66" charset="0"/>
              </a:rPr>
              <a:t>АВГУСТ</a:t>
            </a:r>
            <a:endParaRPr lang="ru-RU" sz="4800" b="1" dirty="0">
              <a:solidFill>
                <a:srgbClr val="FF0000"/>
              </a:solidFill>
              <a:latin typeface="Monotype Corsiva" pitchFamily="66" charset="0"/>
            </a:endParaRPr>
          </a:p>
        </p:txBody>
      </p:sp>
      <p:sp>
        <p:nvSpPr>
          <p:cNvPr id="8" name="Управляющая кнопка: далее 7">
            <a:hlinkClick r:id="" action="ppaction://hlinkshowjump?jump=nextslide" highlightClick="1"/>
          </p:cNvPr>
          <p:cNvSpPr/>
          <p:nvPr/>
        </p:nvSpPr>
        <p:spPr>
          <a:xfrm>
            <a:off x="7929586" y="4929198"/>
            <a:ext cx="1042416" cy="1042416"/>
          </a:xfrm>
          <a:prstGeom prst="actionButtonForwardNex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Управляющая кнопка: домой 8">
            <a:hlinkClick r:id="" action="ppaction://hlinkshowjump?jump=firstslide" highlightClick="1"/>
          </p:cNvPr>
          <p:cNvSpPr/>
          <p:nvPr/>
        </p:nvSpPr>
        <p:spPr>
          <a:xfrm>
            <a:off x="214282" y="5000636"/>
            <a:ext cx="1042416" cy="1042416"/>
          </a:xfrm>
          <a:prstGeom prst="actionButtonHome">
            <a:avLst/>
          </a:prstGeom>
          <a:solidFill>
            <a:srgbClr val="0099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7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6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1202808_1059703474094070_6144024543445204502_n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Рисунок 2" descr="d3e29c59fdfa206f992952c6312d1ba5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1142984"/>
            <a:ext cx="1726137" cy="1553984"/>
          </a:xfrm>
          <a:prstGeom prst="rect">
            <a:avLst/>
          </a:prstGeom>
        </p:spPr>
      </p:pic>
      <p:pic>
        <p:nvPicPr>
          <p:cNvPr id="4" name="Рисунок 3" descr="ЗЕМЛЯНИКА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857356" y="1142984"/>
            <a:ext cx="1733550" cy="1628775"/>
          </a:xfrm>
          <a:prstGeom prst="rect">
            <a:avLst/>
          </a:prstGeom>
        </p:spPr>
      </p:pic>
      <p:pic>
        <p:nvPicPr>
          <p:cNvPr id="5" name="Рисунок 4" descr="КУПАЛЬНИК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0" y="2714620"/>
            <a:ext cx="1152525" cy="1819275"/>
          </a:xfrm>
          <a:prstGeom prst="rect">
            <a:avLst/>
          </a:prstGeom>
        </p:spPr>
      </p:pic>
      <p:pic>
        <p:nvPicPr>
          <p:cNvPr id="6" name="Рисунок 5" descr="ПЛЯЖ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143504" y="1071546"/>
            <a:ext cx="1676399" cy="1666875"/>
          </a:xfrm>
          <a:prstGeom prst="rect">
            <a:avLst/>
          </a:prstGeom>
        </p:spPr>
      </p:pic>
      <p:pic>
        <p:nvPicPr>
          <p:cNvPr id="7" name="Рисунок 6" descr="ПОДСНЕЖНИК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1285852" y="2928934"/>
            <a:ext cx="1745029" cy="1571636"/>
          </a:xfrm>
          <a:prstGeom prst="rect">
            <a:avLst/>
          </a:prstGeom>
        </p:spPr>
      </p:pic>
      <p:pic>
        <p:nvPicPr>
          <p:cNvPr id="8" name="Рисунок 7" descr="САРАФАН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3143240" y="2786058"/>
            <a:ext cx="1809750" cy="1781175"/>
          </a:xfrm>
          <a:prstGeom prst="rect">
            <a:avLst/>
          </a:prstGeom>
        </p:spPr>
      </p:pic>
      <p:pic>
        <p:nvPicPr>
          <p:cNvPr id="9" name="Рисунок 8" descr="ЦВЕТЫ.jp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5000628" y="2857496"/>
            <a:ext cx="1861313" cy="1566868"/>
          </a:xfrm>
          <a:prstGeom prst="rect">
            <a:avLst/>
          </a:prstGeom>
        </p:spPr>
      </p:pic>
      <p:pic>
        <p:nvPicPr>
          <p:cNvPr id="10" name="Рисунок 9" descr="5-XxoweoNuOF4_(1).jp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3714744" y="1214422"/>
            <a:ext cx="1357322" cy="157163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071538" y="142852"/>
            <a:ext cx="4643470" cy="954107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  <a:latin typeface="Monotype Corsiva" pitchFamily="66" charset="0"/>
              </a:rPr>
              <a:t>ПРИЗНАКИ  ЛЕТА </a:t>
            </a:r>
          </a:p>
          <a:p>
            <a:pPr algn="ctr"/>
            <a:r>
              <a:rPr lang="ru-RU" sz="2800" b="1" dirty="0" smtClean="0">
                <a:latin typeface="Monotype Corsiva" pitchFamily="66" charset="0"/>
              </a:rPr>
              <a:t>«Расставь правильно картинки»</a:t>
            </a:r>
            <a:endParaRPr lang="ru-RU" sz="2800" b="1" dirty="0">
              <a:latin typeface="Monotype Corsiva" pitchFamily="66" charset="0"/>
            </a:endParaRPr>
          </a:p>
        </p:txBody>
      </p:sp>
      <p:sp>
        <p:nvSpPr>
          <p:cNvPr id="13" name="Управляющая кнопка: далее 12">
            <a:hlinkClick r:id="" action="ppaction://hlinkshowjump?jump=nextslide" highlightClick="1"/>
          </p:cNvPr>
          <p:cNvSpPr/>
          <p:nvPr/>
        </p:nvSpPr>
        <p:spPr>
          <a:xfrm>
            <a:off x="5857884" y="214290"/>
            <a:ext cx="899540" cy="828102"/>
          </a:xfrm>
          <a:prstGeom prst="actionButtonForwardNex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Управляющая кнопка: домой 13">
            <a:hlinkClick r:id="" action="ppaction://hlinkshowjump?jump=firstslide" highlightClick="1"/>
          </p:cNvPr>
          <p:cNvSpPr/>
          <p:nvPr/>
        </p:nvSpPr>
        <p:spPr>
          <a:xfrm>
            <a:off x="0" y="214290"/>
            <a:ext cx="928662" cy="828102"/>
          </a:xfrm>
          <a:prstGeom prst="actionButtonHome">
            <a:avLst/>
          </a:prstGeom>
          <a:solidFill>
            <a:srgbClr val="0099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4)">
                                      <p:cBhvr>
                                        <p:cTn id="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4)">
                                      <p:cBhvr>
                                        <p:cTn id="1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559 0.10455 L 0.03559 0.57668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36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61 0.099 L 0.0684 0.56072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" y="231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3 0.09622 L -0.03611 0.56835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" y="236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903 0.003 L 0.81493 -0.3641 " pathEditMode="relative" rAng="0" ptsTypes="AA">
                                      <p:cBhvr>
                                        <p:cTn id="2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8" y="-184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8871 -0.00463 L 0.41944 -0.0465 " pathEditMode="relative" rAng="0" ptsTypes="AA">
                                      <p:cBhvr>
                                        <p:cTn id="3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5" y="-21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9549 0.11612 L 0.22136 0.32593 " pathEditMode="relative" rAng="0" ptsTypes="AA">
                                      <p:cBhvr>
                                        <p:cTn id="3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" y="105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ОСЕНЬ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643042" y="5715017"/>
            <a:ext cx="607223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72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ОСЕНЬ</a:t>
            </a:r>
            <a:endParaRPr lang="ru-RU" sz="72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4" name="Горизонтальный свиток 3"/>
          <p:cNvSpPr/>
          <p:nvPr/>
        </p:nvSpPr>
        <p:spPr>
          <a:xfrm>
            <a:off x="2214546" y="4714884"/>
            <a:ext cx="5214974" cy="2428892"/>
          </a:xfrm>
          <a:prstGeom prst="horizontalScroll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FFFF00"/>
                </a:solidFill>
                <a:latin typeface="Monotype Corsiva" pitchFamily="66" charset="0"/>
              </a:rPr>
              <a:t>С веток листья быстро облетели,</a:t>
            </a:r>
          </a:p>
          <a:p>
            <a:pPr algn="ctr"/>
            <a:r>
              <a:rPr lang="ru-RU" sz="2400" b="1" dirty="0" smtClean="0">
                <a:solidFill>
                  <a:srgbClr val="FFFF00"/>
                </a:solidFill>
                <a:latin typeface="Monotype Corsiva" pitchFamily="66" charset="0"/>
              </a:rPr>
              <a:t>Дождь с утра и в тучах неба просинь.</a:t>
            </a:r>
          </a:p>
          <a:p>
            <a:pPr algn="ctr"/>
            <a:r>
              <a:rPr lang="ru-RU" sz="2400" b="1" dirty="0" smtClean="0">
                <a:solidFill>
                  <a:srgbClr val="FFFF00"/>
                </a:solidFill>
                <a:latin typeface="Monotype Corsiva" pitchFamily="66" charset="0"/>
              </a:rPr>
              <a:t>В огороде овощи поспели…</a:t>
            </a:r>
          </a:p>
          <a:p>
            <a:pPr algn="ctr"/>
            <a:r>
              <a:rPr lang="ru-RU" sz="2400" b="1" dirty="0" smtClean="0">
                <a:solidFill>
                  <a:srgbClr val="FFFF00"/>
                </a:solidFill>
                <a:latin typeface="Monotype Corsiva" pitchFamily="66" charset="0"/>
              </a:rPr>
              <a:t>По приметам видно это -…..</a:t>
            </a:r>
            <a:endParaRPr lang="ru-RU" sz="2400" b="1" dirty="0">
              <a:solidFill>
                <a:srgbClr val="FFFF00"/>
              </a:solidFill>
              <a:latin typeface="Monotype Corsiva" pitchFamily="66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142976" y="0"/>
            <a:ext cx="71438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 smtClean="0">
                <a:solidFill>
                  <a:schemeClr val="accent6">
                    <a:lumMod val="75000"/>
                  </a:schemeClr>
                </a:solidFill>
                <a:latin typeface="Monotype Corsiva" pitchFamily="66" charset="0"/>
              </a:rPr>
              <a:t>ОТГАДАЙ  ЗАГАДКУ</a:t>
            </a:r>
            <a:endParaRPr lang="ru-RU" sz="4400" b="1" dirty="0">
              <a:solidFill>
                <a:schemeClr val="accent6">
                  <a:lumMod val="75000"/>
                </a:schemeClr>
              </a:solidFill>
              <a:latin typeface="Monotype Corsiva" pitchFamily="66" charset="0"/>
            </a:endParaRPr>
          </a:p>
        </p:txBody>
      </p:sp>
      <p:sp>
        <p:nvSpPr>
          <p:cNvPr id="8" name="Управляющая кнопка: далее 7">
            <a:hlinkClick r:id="" action="ppaction://hlinkshowjump?jump=nextslide" highlightClick="1"/>
          </p:cNvPr>
          <p:cNvSpPr/>
          <p:nvPr/>
        </p:nvSpPr>
        <p:spPr>
          <a:xfrm>
            <a:off x="7929586" y="5643578"/>
            <a:ext cx="1042416" cy="1042416"/>
          </a:xfrm>
          <a:prstGeom prst="actionButtonForwardNex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Управляющая кнопка: домой 8">
            <a:hlinkClick r:id="" action="ppaction://hlinkshowjump?jump=firstslide" highlightClick="1"/>
          </p:cNvPr>
          <p:cNvSpPr/>
          <p:nvPr/>
        </p:nvSpPr>
        <p:spPr>
          <a:xfrm>
            <a:off x="285720" y="5572140"/>
            <a:ext cx="1042416" cy="1042416"/>
          </a:xfrm>
          <a:prstGeom prst="actionButtonHome">
            <a:avLst/>
          </a:prstGeom>
          <a:solidFill>
            <a:srgbClr val="0099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28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5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5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34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5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5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40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age (3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14348" y="0"/>
            <a:ext cx="77153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dirty="0" smtClean="0">
                <a:solidFill>
                  <a:schemeClr val="accent6">
                    <a:lumMod val="75000"/>
                  </a:schemeClr>
                </a:solidFill>
                <a:latin typeface="Monotype Corsiva" pitchFamily="66" charset="0"/>
              </a:rPr>
              <a:t>Назови осенние месяцы</a:t>
            </a:r>
            <a:endParaRPr lang="ru-RU" sz="6000" b="1" dirty="0">
              <a:solidFill>
                <a:schemeClr val="accent6">
                  <a:lumMod val="75000"/>
                </a:schemeClr>
              </a:solidFill>
              <a:latin typeface="Monotype Corsiva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6000768"/>
            <a:ext cx="307180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chemeClr val="accent6">
                    <a:lumMod val="75000"/>
                  </a:schemeClr>
                </a:solidFill>
                <a:latin typeface="Monotype Corsiva" pitchFamily="66" charset="0"/>
              </a:rPr>
              <a:t>СЕНТЯБРЬ</a:t>
            </a:r>
            <a:endParaRPr lang="ru-RU" sz="4400" b="1" dirty="0">
              <a:solidFill>
                <a:schemeClr val="accent6">
                  <a:lumMod val="75000"/>
                </a:schemeClr>
              </a:solidFill>
              <a:latin typeface="Monotype Corsiva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214678" y="6072206"/>
            <a:ext cx="271464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chemeClr val="accent6">
                    <a:lumMod val="75000"/>
                  </a:schemeClr>
                </a:solidFill>
                <a:latin typeface="Monotype Corsiva" pitchFamily="66" charset="0"/>
              </a:rPr>
              <a:t>ОКТЯБРЬ</a:t>
            </a:r>
            <a:endParaRPr lang="ru-RU" sz="4400" b="1" dirty="0">
              <a:solidFill>
                <a:schemeClr val="accent6">
                  <a:lumMod val="75000"/>
                </a:schemeClr>
              </a:solidFill>
              <a:latin typeface="Monotype Corsiva" pitchFamily="66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143636" y="6072206"/>
            <a:ext cx="285752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solidFill>
                  <a:schemeClr val="accent6">
                    <a:lumMod val="75000"/>
                  </a:schemeClr>
                </a:solidFill>
                <a:latin typeface="Monotype Corsiva" pitchFamily="66" charset="0"/>
              </a:rPr>
              <a:t>НОЯБРЬ</a:t>
            </a:r>
            <a:endParaRPr lang="ru-RU" sz="4400" b="1" dirty="0">
              <a:solidFill>
                <a:schemeClr val="accent6">
                  <a:lumMod val="75000"/>
                </a:schemeClr>
              </a:solidFill>
              <a:latin typeface="Monotype Corsiva" pitchFamily="66" charset="0"/>
            </a:endParaRPr>
          </a:p>
        </p:txBody>
      </p:sp>
      <p:sp>
        <p:nvSpPr>
          <p:cNvPr id="9" name="Управляющая кнопка: далее 8">
            <a:hlinkClick r:id="" action="ppaction://hlinkshowjump?jump=nextslide" highlightClick="1"/>
          </p:cNvPr>
          <p:cNvSpPr/>
          <p:nvPr/>
        </p:nvSpPr>
        <p:spPr>
          <a:xfrm>
            <a:off x="7929586" y="5000636"/>
            <a:ext cx="1042416" cy="1042416"/>
          </a:xfrm>
          <a:prstGeom prst="actionButtonForwardNex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Управляющая кнопка: домой 9">
            <a:hlinkClick r:id="" action="ppaction://hlinkshowjump?jump=firstslide" highlightClick="1"/>
          </p:cNvPr>
          <p:cNvSpPr/>
          <p:nvPr/>
        </p:nvSpPr>
        <p:spPr>
          <a:xfrm>
            <a:off x="214282" y="5000636"/>
            <a:ext cx="1042416" cy="1042416"/>
          </a:xfrm>
          <a:prstGeom prst="actionButtonHome">
            <a:avLst/>
          </a:prstGeom>
          <a:solidFill>
            <a:srgbClr val="0099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e041fcb2c884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241" y="0"/>
            <a:ext cx="9087519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428728" y="1"/>
            <a:ext cx="5786478" cy="1261884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solidFill>
                  <a:schemeClr val="accent6">
                    <a:lumMod val="75000"/>
                  </a:schemeClr>
                </a:solidFill>
                <a:latin typeface="Monotype Corsiva" pitchFamily="66" charset="0"/>
              </a:rPr>
              <a:t>ПРИЗНАКИ ОСЕНИ </a:t>
            </a:r>
          </a:p>
          <a:p>
            <a:pPr algn="ctr"/>
            <a:r>
              <a:rPr lang="ru-RU" sz="3200" b="1" dirty="0" smtClean="0">
                <a:latin typeface="Monotype Corsiva" pitchFamily="66" charset="0"/>
              </a:rPr>
              <a:t>«Назови неправильную картинку»</a:t>
            </a:r>
            <a:endParaRPr lang="ru-RU" sz="3200" b="1" dirty="0">
              <a:latin typeface="Monotype Corsiva" pitchFamily="66" charset="0"/>
            </a:endParaRPr>
          </a:p>
        </p:txBody>
      </p:sp>
      <p:pic>
        <p:nvPicPr>
          <p:cNvPr id="5" name="Рисунок 4" descr="MYSH1163826_3-ds-600x75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42844" y="4214818"/>
            <a:ext cx="1150458" cy="1071570"/>
          </a:xfrm>
          <a:prstGeom prst="rect">
            <a:avLst/>
          </a:prstGeom>
        </p:spPr>
      </p:pic>
      <p:pic>
        <p:nvPicPr>
          <p:cNvPr id="6" name="Рисунок 5" descr="ПЕРЕЛЁТНЫЕ ПТИЦЫ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42844" y="1285860"/>
            <a:ext cx="1126222" cy="1143008"/>
          </a:xfrm>
          <a:prstGeom prst="rect">
            <a:avLst/>
          </a:prstGeom>
        </p:spPr>
      </p:pic>
      <p:pic>
        <p:nvPicPr>
          <p:cNvPr id="7" name="Рисунок 6" descr="БОЖЬЯ КОРОВКА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715272" y="5643578"/>
            <a:ext cx="1165372" cy="1080788"/>
          </a:xfrm>
          <a:prstGeom prst="rect">
            <a:avLst/>
          </a:prstGeom>
        </p:spPr>
      </p:pic>
      <p:pic>
        <p:nvPicPr>
          <p:cNvPr id="8" name="Рисунок 7" descr="зимняя одежда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858148" y="1142984"/>
            <a:ext cx="1071570" cy="1428760"/>
          </a:xfrm>
          <a:prstGeom prst="rect">
            <a:avLst/>
          </a:prstGeom>
        </p:spPr>
      </p:pic>
      <p:pic>
        <p:nvPicPr>
          <p:cNvPr id="9" name="Рисунок 8" descr="САРАФАН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7889724" y="4071942"/>
            <a:ext cx="1039994" cy="1357322"/>
          </a:xfrm>
          <a:prstGeom prst="rect">
            <a:avLst/>
          </a:prstGeom>
        </p:spPr>
      </p:pic>
      <p:sp>
        <p:nvSpPr>
          <p:cNvPr id="11" name="Управляющая кнопка: далее 10">
            <a:hlinkClick r:id="" action="ppaction://hlinkshowjump?jump=nextslide" highlightClick="1"/>
          </p:cNvPr>
          <p:cNvSpPr/>
          <p:nvPr/>
        </p:nvSpPr>
        <p:spPr>
          <a:xfrm>
            <a:off x="7858148" y="0"/>
            <a:ext cx="1071570" cy="1042392"/>
          </a:xfrm>
          <a:prstGeom prst="actionButtonForwardNex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Управляющая кнопка: домой 11">
            <a:hlinkClick r:id="" action="ppaction://hlinkshowjump?jump=firstslide" highlightClick="1"/>
          </p:cNvPr>
          <p:cNvSpPr/>
          <p:nvPr/>
        </p:nvSpPr>
        <p:spPr>
          <a:xfrm>
            <a:off x="285720" y="142852"/>
            <a:ext cx="1042416" cy="1042416"/>
          </a:xfrm>
          <a:prstGeom prst="actionButtonHome">
            <a:avLst/>
          </a:prstGeom>
          <a:solidFill>
            <a:srgbClr val="0099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art-vektor-derevo-vremena-goda-detskaia — копия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 rot="10800000" flipV="1">
            <a:off x="0" y="5418152"/>
            <a:ext cx="9144000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8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МО</a:t>
            </a:r>
            <a:r>
              <a:rPr lang="ru-RU" sz="8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9900"/>
                </a:solidFill>
                <a:effectLst/>
              </a:rPr>
              <a:t>ЛО</a:t>
            </a:r>
            <a:r>
              <a:rPr lang="ru-RU" sz="8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ДЦ</a:t>
            </a:r>
            <a:r>
              <a:rPr lang="ru-RU" sz="8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/>
              </a:rPr>
              <a:t>Ы!</a:t>
            </a:r>
            <a:endParaRPr lang="ru-RU" sz="8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sp>
        <p:nvSpPr>
          <p:cNvPr id="6" name="Управляющая кнопка: далее 5">
            <a:hlinkClick r:id="" action="ppaction://hlinkshowjump?jump=nextslide" highlightClick="1"/>
          </p:cNvPr>
          <p:cNvSpPr/>
          <p:nvPr/>
        </p:nvSpPr>
        <p:spPr>
          <a:xfrm>
            <a:off x="7858148" y="5643578"/>
            <a:ext cx="1042416" cy="1042416"/>
          </a:xfrm>
          <a:prstGeom prst="actionButtonForwardNex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Управляющая кнопка: домой 6">
            <a:hlinkClick r:id="" action="ppaction://hlinkshowjump?jump=firstslide" highlightClick="1"/>
          </p:cNvPr>
          <p:cNvSpPr/>
          <p:nvPr/>
        </p:nvSpPr>
        <p:spPr>
          <a:xfrm>
            <a:off x="357158" y="5572140"/>
            <a:ext cx="1042416" cy="1042416"/>
          </a:xfrm>
          <a:prstGeom prst="actionButtonHome">
            <a:avLst/>
          </a:prstGeom>
          <a:solidFill>
            <a:srgbClr val="0099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Управляющая кнопка: сведения 8">
            <a:hlinkClick r:id="" action="ppaction://hlinkshowjump?jump=nextslide" highlightClick="1"/>
          </p:cNvPr>
          <p:cNvSpPr/>
          <p:nvPr/>
        </p:nvSpPr>
        <p:spPr>
          <a:xfrm>
            <a:off x="357158" y="4357694"/>
            <a:ext cx="1042416" cy="1042416"/>
          </a:xfrm>
          <a:prstGeom prst="actionButtonInform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art-vektor-derevo-vremena-goda-detskai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358346" cy="6858000"/>
          </a:xfrm>
          <a:prstGeom prst="rect">
            <a:avLst/>
          </a:prstGeom>
        </p:spPr>
      </p:pic>
      <p:sp>
        <p:nvSpPr>
          <p:cNvPr id="8" name="Управляющая кнопка: домой 7">
            <a:hlinkClick r:id="" action="ppaction://hlinkshowjump?jump=firstslide" highlightClick="1"/>
          </p:cNvPr>
          <p:cNvSpPr/>
          <p:nvPr/>
        </p:nvSpPr>
        <p:spPr>
          <a:xfrm>
            <a:off x="642910" y="5500702"/>
            <a:ext cx="1042416" cy="1042416"/>
          </a:xfrm>
          <a:prstGeom prst="actionButtonHome">
            <a:avLst/>
          </a:prstGeom>
          <a:solidFill>
            <a:srgbClr val="0099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714348" y="214290"/>
            <a:ext cx="814393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dirty="0" err="1" smtClean="0">
                <a:solidFill>
                  <a:srgbClr val="FF0000"/>
                </a:solidFill>
                <a:latin typeface="Monotype Corsiva" pitchFamily="66" charset="0"/>
              </a:rPr>
              <a:t>Испозьзуемые</a:t>
            </a:r>
            <a:r>
              <a:rPr lang="ru-RU" sz="6000" b="1" dirty="0" smtClean="0">
                <a:solidFill>
                  <a:srgbClr val="FF0000"/>
                </a:solidFill>
                <a:latin typeface="Monotype Corsiva" pitchFamily="66" charset="0"/>
              </a:rPr>
              <a:t> источники</a:t>
            </a:r>
            <a:endParaRPr lang="ru-RU" sz="6000" b="1" dirty="0">
              <a:solidFill>
                <a:srgbClr val="FF0000"/>
              </a:solidFill>
              <a:latin typeface="Monotype Corsiva" pitchFamily="66" charset="0"/>
            </a:endParaRPr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0" y="0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214282" y="1726718"/>
            <a:ext cx="3786214" cy="2654512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95220" rIns="91440" bIns="952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1. Вахрушев А.А.,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Кочемасова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 Е.Е.; под ред. Вахрушева А.А.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Возраст: 5—лет; 6-7 лет;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Изд. 3-е,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дораб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. М.: БАЛАСС, 2016. 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2. </a:t>
            </a:r>
            <a:r>
              <a:rPr kumimoji="0" lang="ru-RU" sz="2000" b="1" i="0" u="sng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http://word-office.ru/kak-sdelat-triggery-v-powerpoint-2007.html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Monotype Corsiva" pitchFamily="66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И др. интернет ресурсы…(картинки).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cs typeface="Arial" pitchFamily="34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551</TotalTime>
  <Words>247</Words>
  <Application>Microsoft Office PowerPoint</Application>
  <PresentationFormat>Экран (4:3)</PresentationFormat>
  <Paragraphs>65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ASUS</cp:lastModifiedBy>
  <cp:revision>71</cp:revision>
  <dcterms:created xsi:type="dcterms:W3CDTF">2019-02-23T19:02:21Z</dcterms:created>
  <dcterms:modified xsi:type="dcterms:W3CDTF">2020-04-13T08:18:21Z</dcterms:modified>
</cp:coreProperties>
</file>